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6"/>
  </p:notesMasterIdLst>
  <p:sldIdLst>
    <p:sldId id="1269" r:id="rId2"/>
    <p:sldId id="1245" r:id="rId3"/>
    <p:sldId id="1251" r:id="rId4"/>
    <p:sldId id="1224" r:id="rId5"/>
    <p:sldId id="342" r:id="rId6"/>
    <p:sldId id="1252" r:id="rId7"/>
    <p:sldId id="1254" r:id="rId8"/>
    <p:sldId id="1270" r:id="rId9"/>
    <p:sldId id="1226" r:id="rId10"/>
    <p:sldId id="1272" r:id="rId11"/>
    <p:sldId id="363" r:id="rId12"/>
    <p:sldId id="1273" r:id="rId13"/>
    <p:sldId id="1274" r:id="rId14"/>
    <p:sldId id="282" r:id="rId15"/>
    <p:sldId id="397" r:id="rId16"/>
    <p:sldId id="1227" r:id="rId17"/>
    <p:sldId id="1257" r:id="rId18"/>
    <p:sldId id="1243" r:id="rId19"/>
    <p:sldId id="1244" r:id="rId20"/>
    <p:sldId id="1259" r:id="rId21"/>
    <p:sldId id="1258" r:id="rId22"/>
    <p:sldId id="1260" r:id="rId23"/>
    <p:sldId id="1256" r:id="rId24"/>
    <p:sldId id="386" r:id="rId25"/>
    <p:sldId id="382" r:id="rId26"/>
    <p:sldId id="1240" r:id="rId27"/>
    <p:sldId id="1241" r:id="rId28"/>
    <p:sldId id="330" r:id="rId29"/>
    <p:sldId id="346" r:id="rId30"/>
    <p:sldId id="347" r:id="rId31"/>
    <p:sldId id="348" r:id="rId32"/>
    <p:sldId id="297" r:id="rId33"/>
    <p:sldId id="340" r:id="rId34"/>
    <p:sldId id="341" r:id="rId35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5" autoAdjust="0"/>
    <p:restoredTop sz="90928"/>
  </p:normalViewPr>
  <p:slideViewPr>
    <p:cSldViewPr>
      <p:cViewPr varScale="1">
        <p:scale>
          <a:sx n="137" d="100"/>
          <a:sy n="137" d="100"/>
        </p:scale>
        <p:origin x="2000" y="208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22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28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7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Deep Predictive Learning in the Neocortex and Pulvinar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3781425"/>
            <a:ext cx="7054850" cy="2436815"/>
          </a:xfrm>
        </p:spPr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California Davis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95" y="7334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8495" y="5991225"/>
            <a:ext cx="9313334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idea: We learn by constantly generating hypotheses or predictions about </a:t>
            </a:r>
            <a:r>
              <a:rPr lang="en-US" sz="2800" i="1" dirty="0"/>
              <a:t>what will happen next!</a:t>
            </a:r>
          </a:p>
        </p:txBody>
      </p:sp>
    </p:spTree>
    <p:extLst>
      <p:ext uri="{BB962C8B-B14F-4D97-AF65-F5344CB8AC3E}">
        <p14:creationId xmlns:p14="http://schemas.microsoft.com/office/powerpoint/2010/main" val="317257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3730408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Biologically,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553827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“Standard” approach</a:t>
            </a:r>
            <a:br>
              <a:rPr lang="en-US" dirty="0"/>
            </a:br>
            <a:r>
              <a:rPr lang="en-US" sz="2800" dirty="0"/>
              <a:t>(</a:t>
            </a:r>
            <a:r>
              <a:rPr lang="en-US" sz="2800" dirty="0" err="1"/>
              <a:t>Friston</a:t>
            </a:r>
            <a:r>
              <a:rPr lang="en-US" sz="2800" dirty="0"/>
              <a:t> et al)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491358-E220-724C-BEF0-798190CC4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1" y="1724025"/>
            <a:ext cx="9067800" cy="3618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79E9F-93E7-3345-B8E0-F8A4075594A4}"/>
              </a:ext>
            </a:extLst>
          </p:cNvPr>
          <p:cNvSpPr txBox="1"/>
          <p:nvPr/>
        </p:nvSpPr>
        <p:spPr>
          <a:xfrm>
            <a:off x="314325" y="5742401"/>
            <a:ext cx="9256716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Explicit error-coding neurons subtracting top-down vs. bottom up</a:t>
            </a:r>
          </a:p>
          <a:p>
            <a:endParaRPr lang="en-US" sz="2400" dirty="0"/>
          </a:p>
          <a:p>
            <a:r>
              <a:rPr lang="en-US" sz="2400" dirty="0"/>
              <a:t>But: no evidence of such cells!</a:t>
            </a:r>
          </a:p>
        </p:txBody>
      </p:sp>
    </p:spTree>
    <p:extLst>
      <p:ext uri="{BB962C8B-B14F-4D97-AF65-F5344CB8AC3E}">
        <p14:creationId xmlns:p14="http://schemas.microsoft.com/office/powerpoint/2010/main" val="1569709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8A1237-35A9-2248-81DD-C1FFE53E9694}"/>
              </a:ext>
            </a:extLst>
          </p:cNvPr>
          <p:cNvSpPr/>
          <p:nvPr/>
        </p:nvSpPr>
        <p:spPr bwMode="auto">
          <a:xfrm>
            <a:off x="2371725" y="41624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EF2F-2256-B140-AB69-B107FCFEBF57}"/>
              </a:ext>
            </a:extLst>
          </p:cNvPr>
          <p:cNvSpPr txBox="1"/>
          <p:nvPr/>
        </p:nvSpPr>
        <p:spPr>
          <a:xfrm>
            <a:off x="1183739" y="6294192"/>
            <a:ext cx="2375971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“What happens”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C79B69-F441-4749-8786-918C78D39326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 bwMode="auto">
          <a:xfrm flipV="1">
            <a:off x="2371725" y="5305425"/>
            <a:ext cx="647700" cy="988767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B02C397-89F7-DF4D-9B45-2FEECFFF25DF}"/>
              </a:ext>
            </a:extLst>
          </p:cNvPr>
          <p:cNvSpPr/>
          <p:nvPr/>
        </p:nvSpPr>
        <p:spPr bwMode="auto">
          <a:xfrm>
            <a:off x="4352924" y="43148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9FCF2-539D-3E43-BC93-11A75E3560BE}"/>
              </a:ext>
            </a:extLst>
          </p:cNvPr>
          <p:cNvCxnSpPr>
            <a:cxnSpLocks/>
          </p:cNvCxnSpPr>
          <p:nvPr/>
        </p:nvCxnSpPr>
        <p:spPr bwMode="auto">
          <a:xfrm flipV="1">
            <a:off x="4276725" y="5365716"/>
            <a:ext cx="450283" cy="928476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54A978-8205-7E43-B442-7A5F2426C920}"/>
              </a:ext>
            </a:extLst>
          </p:cNvPr>
          <p:cNvSpPr txBox="1"/>
          <p:nvPr/>
        </p:nvSpPr>
        <p:spPr>
          <a:xfrm>
            <a:off x="3887707" y="6283632"/>
            <a:ext cx="1555234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39453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inputs:</a:t>
            </a:r>
          </a:p>
          <a:p>
            <a:endParaRPr lang="en-US" sz="2000" dirty="0"/>
          </a:p>
          <a:p>
            <a:r>
              <a:rPr lang="en-US" sz="2000" dirty="0"/>
              <a:t>1. Few strong feedforward:</a:t>
            </a:r>
          </a:p>
          <a:p>
            <a:r>
              <a:rPr lang="en-US" sz="2000" i="1" dirty="0"/>
              <a:t>“what happens”</a:t>
            </a:r>
          </a:p>
          <a:p>
            <a:endParaRPr lang="en-US" sz="2000" dirty="0"/>
          </a:p>
          <a:p>
            <a:r>
              <a:rPr lang="en-US" sz="2000" dirty="0"/>
              <a:t>2. Many weaker feedback:</a:t>
            </a:r>
          </a:p>
          <a:p>
            <a:r>
              <a:rPr lang="en-US" sz="2000" i="1" dirty="0"/>
              <a:t>prediction</a:t>
            </a:r>
            <a:r>
              <a:rPr lang="en-US" sz="2000" dirty="0"/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206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/>
              <a:t>Deep Predictive Learning</a:t>
            </a:r>
            <a:endParaRPr lang="en-US" sz="24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11F88C-2B07-E548-9120-4C294BDE2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020" y="1114424"/>
            <a:ext cx="8264410" cy="6166661"/>
          </a:xfrm>
        </p:spPr>
      </p:pic>
    </p:spTree>
    <p:extLst>
      <p:ext uri="{BB962C8B-B14F-4D97-AF65-F5344CB8AC3E}">
        <p14:creationId xmlns:p14="http://schemas.microsoft.com/office/powerpoint/2010/main" val="4087094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3FFC-127B-7F4E-A666-C416C90B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6" y="301625"/>
            <a:ext cx="7023100" cy="1262063"/>
          </a:xfrm>
        </p:spPr>
        <p:txBody>
          <a:bodyPr/>
          <a:lstStyle/>
          <a:p>
            <a:r>
              <a:rPr lang="en-US" dirty="0"/>
              <a:t>Functionally: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7AC1-FC35-7541-9779-92C9EBCDB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1770066"/>
            <a:ext cx="6592883" cy="4989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Can merely predicting low-level sensory inputs produce higher-level abstract representations?</a:t>
            </a:r>
          </a:p>
          <a:p>
            <a:pPr marL="107916" indent="0">
              <a:buNone/>
            </a:pPr>
            <a:endParaRPr lang="en-US" sz="700" dirty="0"/>
          </a:p>
          <a:p>
            <a:pPr marL="107916" indent="0">
              <a:buNone/>
            </a:pPr>
            <a:r>
              <a:rPr lang="en-US" dirty="0"/>
              <a:t>If not, maybe we still need that hand??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89C76-77C4-E44A-8B2C-88A8A5AAF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5" y="246066"/>
            <a:ext cx="2603500" cy="304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1B4D8D-D5E6-EA46-BF11-EEDE846F1A83}"/>
              </a:ext>
            </a:extLst>
          </p:cNvPr>
          <p:cNvGrpSpPr/>
          <p:nvPr/>
        </p:nvGrpSpPr>
        <p:grpSpPr>
          <a:xfrm>
            <a:off x="2371724" y="4162425"/>
            <a:ext cx="7297265" cy="2743200"/>
            <a:chOff x="466725" y="2803525"/>
            <a:chExt cx="9256716" cy="3479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83660C-58F7-E947-BC5C-E28B9E39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F9D1EE-6CBB-6A45-B57C-62A1834CE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306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810" y="442912"/>
            <a:ext cx="6875715" cy="66770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81C5AF-02E8-1F46-A980-7DF4BC1DF07A}"/>
              </a:ext>
            </a:extLst>
          </p:cNvPr>
          <p:cNvSpPr txBox="1"/>
          <p:nvPr/>
        </p:nvSpPr>
        <p:spPr>
          <a:xfrm>
            <a:off x="7629525" y="1114425"/>
            <a:ext cx="21336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discovered</a:t>
            </a:r>
          </a:p>
          <a:p>
            <a:r>
              <a:rPr lang="en-US" dirty="0"/>
              <a:t>Shape categories!</a:t>
            </a:r>
          </a:p>
        </p:txBody>
      </p:sp>
    </p:spTree>
    <p:extLst>
      <p:ext uri="{BB962C8B-B14F-4D97-AF65-F5344CB8AC3E}">
        <p14:creationId xmlns:p14="http://schemas.microsoft.com/office/powerpoint/2010/main" val="2099782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E513-EF73-144B-B546-8E440F0A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Monkeys:</a:t>
            </a:r>
            <a:br>
              <a:rPr lang="en-US" dirty="0"/>
            </a:br>
            <a:r>
              <a:rPr lang="en-US" dirty="0"/>
              <a:t>Categories Emerge in Higher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F4A32-4906-B44E-BD4A-159C06EBB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0725" y="1724024"/>
            <a:ext cx="6629400" cy="5359281"/>
          </a:xfrm>
        </p:spPr>
      </p:pic>
    </p:spTree>
    <p:extLst>
      <p:ext uri="{BB962C8B-B14F-4D97-AF65-F5344CB8AC3E}">
        <p14:creationId xmlns:p14="http://schemas.microsoft.com/office/powerpoint/2010/main" val="1851100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AECE074-B44F-1242-AC82-EEE5BC3B05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125" y="3019425"/>
            <a:ext cx="4356100" cy="3443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FF6E-D64B-D348-A136-07A6185C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is an embarrassment…</a:t>
            </a:r>
            <a:br>
              <a:rPr lang="en-US" dirty="0"/>
            </a:br>
            <a:r>
              <a:rPr lang="en-US" dirty="0"/>
              <a:t> (of potential riches!)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88DE-A80A-DA44-9E52-3D94AD48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105025"/>
            <a:ext cx="5907083" cy="4654554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It is embarrassing how little we know about learning in the one place that really matters: the </a:t>
            </a:r>
            <a:r>
              <a:rPr lang="en-US" i="1" dirty="0"/>
              <a:t>neocortex</a:t>
            </a:r>
            <a:r>
              <a:rPr lang="en-US" dirty="0"/>
              <a:t>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We know more about most other brain areas:</a:t>
            </a:r>
          </a:p>
          <a:p>
            <a:pPr marL="107916" indent="0">
              <a:buNone/>
            </a:pPr>
            <a:r>
              <a:rPr lang="en-US" dirty="0"/>
              <a:t>Basal Ganglia, Cerebellum, Hippocampus..</a:t>
            </a:r>
          </a:p>
        </p:txBody>
      </p:sp>
    </p:spTree>
    <p:extLst>
      <p:ext uri="{BB962C8B-B14F-4D97-AF65-F5344CB8AC3E}">
        <p14:creationId xmlns:p14="http://schemas.microsoft.com/office/powerpoint/2010/main" val="339276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7385-695D-384A-94B7-9B336061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not in V1;</a:t>
            </a:r>
            <a:br>
              <a:rPr lang="en-US" dirty="0"/>
            </a:br>
            <a:r>
              <a:rPr lang="en-US" dirty="0"/>
              <a:t>Emerge in IT Obj Rec Pathway</a:t>
            </a:r>
          </a:p>
        </p:txBody>
      </p:sp>
      <p:pic>
        <p:nvPicPr>
          <p:cNvPr id="5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5E28FAF-A9D1-1F4E-886E-A06430B47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2028825"/>
            <a:ext cx="4419600" cy="4276372"/>
          </a:xfr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B522674-654E-6A4D-ABCA-7329F923F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15" t="48568" r="34805" b="2268"/>
          <a:stretch/>
        </p:blipFill>
        <p:spPr>
          <a:xfrm>
            <a:off x="5287558" y="2028825"/>
            <a:ext cx="409456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43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DCFE-76EA-9449-AE4B-1B679DFA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Humans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70C26C-21C0-2445-8CF6-292AC30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7" y="2206625"/>
            <a:ext cx="8777288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726F03-C3EF-0443-BF22-D0723FF631B7}"/>
              </a:ext>
            </a:extLst>
          </p:cNvPr>
          <p:cNvSpPr txBox="1"/>
          <p:nvPr/>
        </p:nvSpPr>
        <p:spPr>
          <a:xfrm>
            <a:off x="1265241" y="4391025"/>
            <a:ext cx="75438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is more similar in terms of </a:t>
            </a:r>
            <a:r>
              <a:rPr lang="en-US" sz="2400" i="1" dirty="0"/>
              <a:t>overall shape?</a:t>
            </a:r>
          </a:p>
        </p:txBody>
      </p:sp>
    </p:spTree>
    <p:extLst>
      <p:ext uri="{BB962C8B-B14F-4D97-AF65-F5344CB8AC3E}">
        <p14:creationId xmlns:p14="http://schemas.microsoft.com/office/powerpoint/2010/main" val="3281938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25" y="1730351"/>
            <a:ext cx="4038600" cy="392189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FC58ED-9C9B-6844-AD6B-F527AFC2FF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7" y="2038468"/>
            <a:ext cx="3810000" cy="3613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7C9C2-6E2A-6C48-857C-4ABFFC8BDB11}"/>
              </a:ext>
            </a:extLst>
          </p:cNvPr>
          <p:cNvSpPr txBox="1"/>
          <p:nvPr/>
        </p:nvSpPr>
        <p:spPr>
          <a:xfrm>
            <a:off x="2371725" y="1175134"/>
            <a:ext cx="13003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8DFEE-1A48-B643-AC6D-69189F069B3B}"/>
              </a:ext>
            </a:extLst>
          </p:cNvPr>
          <p:cNvSpPr txBox="1"/>
          <p:nvPr/>
        </p:nvSpPr>
        <p:spPr>
          <a:xfrm>
            <a:off x="6405371" y="1175133"/>
            <a:ext cx="14606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2014489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24583" y="4467225"/>
            <a:ext cx="9059083" cy="2175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Deep predictive learning:</a:t>
            </a:r>
          </a:p>
          <a:p>
            <a:r>
              <a:rPr lang="en-US" sz="3600" dirty="0"/>
              <a:t>- Works</a:t>
            </a:r>
          </a:p>
          <a:p>
            <a:r>
              <a:rPr lang="en-US" sz="3600" dirty="0"/>
              <a:t>- Fits with lots of biology</a:t>
            </a:r>
          </a:p>
          <a:p>
            <a:r>
              <a:rPr lang="en-US" sz="3600" dirty="0"/>
              <a:t>- Extends to motor, cross-modal predictions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B84DC6-15AF-7A4A-8EEB-7A331FA9CA67}"/>
              </a:ext>
            </a:extLst>
          </p:cNvPr>
          <p:cNvGrpSpPr/>
          <p:nvPr/>
        </p:nvGrpSpPr>
        <p:grpSpPr>
          <a:xfrm>
            <a:off x="522620" y="657225"/>
            <a:ext cx="8924925" cy="3569970"/>
            <a:chOff x="539271" y="1563688"/>
            <a:chExt cx="8924925" cy="35699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F51EF2-2E73-864E-B334-0CE731B6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271" y="1563688"/>
              <a:ext cx="8924925" cy="35699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85A093-0CAB-F442-9DB7-B6DBAF78E18F}"/>
                </a:ext>
              </a:extLst>
            </p:cNvPr>
            <p:cNvSpPr txBox="1"/>
            <p:nvPr/>
          </p:nvSpPr>
          <p:spPr>
            <a:xfrm>
              <a:off x="1457325" y="1876425"/>
              <a:ext cx="2598788" cy="555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“What works”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6BC690-EEAD-A246-A273-BDF98F20BEB5}"/>
                </a:ext>
              </a:extLst>
            </p:cNvPr>
            <p:cNvSpPr txBox="1"/>
            <p:nvPr/>
          </p:nvSpPr>
          <p:spPr>
            <a:xfrm>
              <a:off x="6029325" y="4314825"/>
              <a:ext cx="2385589" cy="497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Neuroscience</a:t>
              </a:r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D7393E-E279-4046-B61E-763934F1D91C}"/>
                </a:ext>
              </a:extLst>
            </p:cNvPr>
            <p:cNvSpPr/>
            <p:nvPr/>
          </p:nvSpPr>
          <p:spPr bwMode="auto">
            <a:xfrm>
              <a:off x="4200525" y="2586673"/>
              <a:ext cx="1524000" cy="1524000"/>
            </a:xfrm>
            <a:prstGeom prst="ellips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-111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pitchFamily="-111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D97F15C-2C8F-D94A-AF3D-BC49584D12E0}"/>
                </a:ext>
              </a:extLst>
            </p:cNvPr>
            <p:cNvSpPr txBox="1"/>
            <p:nvPr/>
          </p:nvSpPr>
          <p:spPr>
            <a:xfrm>
              <a:off x="4370055" y="3042114"/>
              <a:ext cx="1184940" cy="613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AND</a:t>
              </a:r>
              <a:endParaRPr lang="en-US" b="1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388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924593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768726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4E41-F764-3244-818B-C917061C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9647-4478-3F45-8224-B8854F119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Peculiar features of connectivity between cortex and thalamus support form of predictive learning (many diffs from </a:t>
            </a:r>
            <a:r>
              <a:rPr lang="en-US" sz="2400" dirty="0" err="1"/>
              <a:t>Friston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r>
              <a:rPr lang="en-US" sz="2400" dirty="0"/>
              <a:t>Computational model shows that predictive learning from raw visual “movies” self-organizes abstract categorical object representations (based on </a:t>
            </a:r>
            <a:r>
              <a:rPr lang="en-US" sz="2400" i="1" dirty="0"/>
              <a:t>shape</a:t>
            </a:r>
            <a:r>
              <a:rPr lang="en-US" sz="2400" dirty="0"/>
              <a:t>, not texture!)</a:t>
            </a:r>
          </a:p>
          <a:p>
            <a:pPr marL="107916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6460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46D7-CBDF-2748-BEE5-4C6C688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Diffs From </a:t>
            </a:r>
            <a:r>
              <a:rPr lang="en-US" dirty="0" err="1"/>
              <a:t>Friston</a:t>
            </a:r>
            <a:r>
              <a:rPr lang="en-US" dirty="0"/>
              <a:t> /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BFAF4-5B08-D643-8ED8-337E80F7C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err="1"/>
              <a:t>Friston</a:t>
            </a:r>
            <a:r>
              <a:rPr lang="en-US" dirty="0"/>
              <a:t> et al: errors go up, predictions come down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Us: </a:t>
            </a:r>
            <a:r>
              <a:rPr lang="en-US" i="1" dirty="0"/>
              <a:t>full</a:t>
            </a:r>
            <a:r>
              <a:rPr lang="en-US" dirty="0"/>
              <a:t> activation goes up &amp; down, predictions go to pulvinar, </a:t>
            </a:r>
            <a:r>
              <a:rPr lang="en-US" i="1" dirty="0"/>
              <a:t>errors are temporal differences.</a:t>
            </a:r>
          </a:p>
          <a:p>
            <a:pPr marL="107916" indent="0">
              <a:buNone/>
            </a:pPr>
            <a:endParaRPr lang="en-US" i="1" dirty="0"/>
          </a:p>
          <a:p>
            <a:pPr marL="107916" indent="0">
              <a:buNone/>
            </a:pPr>
            <a:r>
              <a:rPr lang="en-US" i="1" dirty="0"/>
              <a:t>Both</a:t>
            </a:r>
            <a:r>
              <a:rPr lang="en-US" dirty="0"/>
              <a:t> models account for increased activity for unexpected outcomes.</a:t>
            </a:r>
            <a:endParaRPr lang="en-US" i="1" dirty="0"/>
          </a:p>
          <a:p>
            <a:pPr marL="107916" indent="0">
              <a:buNone/>
            </a:pPr>
            <a:endParaRPr lang="en-US" i="1" dirty="0"/>
          </a:p>
          <a:p>
            <a:pPr marL="107916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22914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Will Chapman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Jake </a:t>
            </a:r>
            <a:r>
              <a:rPr lang="en-US" sz="2200" dirty="0" err="1"/>
              <a:t>Russin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Maryam </a:t>
            </a:r>
            <a:r>
              <a:rPr lang="en-US" sz="2200" dirty="0" err="1"/>
              <a:t>Zolfaghar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4391025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 &amp; McKenna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933473-BB75-2642-8168-8D93DB4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6683" y="1643288"/>
            <a:ext cx="3886200" cy="262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6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 algn="ctr">
              <a:lnSpc>
                <a:spcPct val="80000"/>
              </a:lnSpc>
              <a:spcAft>
                <a:spcPts val="764"/>
              </a:spcAft>
              <a:buFont typeface="Wingdings" pitchFamily="-111" charset="2"/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kern="0" dirty="0"/>
              <a:t>Collaborators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Jonathan Cohen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Alex Petrov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Christian </a:t>
            </a:r>
            <a:r>
              <a:rPr lang="en-US" sz="2200" kern="0" dirty="0" err="1"/>
              <a:t>Lebiere</a:t>
            </a:r>
            <a:endParaRPr lang="en-US" sz="2200" kern="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Tim Curran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David Sheinberg</a:t>
            </a:r>
          </a:p>
        </p:txBody>
      </p:sp>
    </p:spTree>
    <p:extLst>
      <p:ext uri="{BB962C8B-B14F-4D97-AF65-F5344CB8AC3E}">
        <p14:creationId xmlns:p14="http://schemas.microsoft.com/office/powerpoint/2010/main" val="1978555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796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1EF2-2E73-864E-B334-0CE731B6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1" y="1563688"/>
            <a:ext cx="8924925" cy="35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5A093-0CAB-F442-9DB7-B6DBAF78E18F}"/>
              </a:ext>
            </a:extLst>
          </p:cNvPr>
          <p:cNvSpPr txBox="1"/>
          <p:nvPr/>
        </p:nvSpPr>
        <p:spPr>
          <a:xfrm>
            <a:off x="1457325" y="1876425"/>
            <a:ext cx="2598788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“What works”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C690-EEAD-A246-A273-BDF98F20BEB5}"/>
              </a:ext>
            </a:extLst>
          </p:cNvPr>
          <p:cNvSpPr txBox="1"/>
          <p:nvPr/>
        </p:nvSpPr>
        <p:spPr>
          <a:xfrm>
            <a:off x="6029325" y="4314825"/>
            <a:ext cx="2385589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Neuroscience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7393E-E279-4046-B61E-763934F1D91C}"/>
              </a:ext>
            </a:extLst>
          </p:cNvPr>
          <p:cNvSpPr/>
          <p:nvPr/>
        </p:nvSpPr>
        <p:spPr bwMode="auto">
          <a:xfrm>
            <a:off x="4200525" y="2586673"/>
            <a:ext cx="1524000" cy="15240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39271" y="5694268"/>
            <a:ext cx="5211683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we get to “and”?</a:t>
            </a:r>
          </a:p>
        </p:txBody>
      </p:sp>
    </p:spTree>
    <p:extLst>
      <p:ext uri="{BB962C8B-B14F-4D97-AF65-F5344CB8AC3E}">
        <p14:creationId xmlns:p14="http://schemas.microsoft.com/office/powerpoint/2010/main" val="3978970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66994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305330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 deep layer</a:t>
            </a:r>
          </a:p>
          <a:p>
            <a:r>
              <a:rPr lang="en-US" dirty="0"/>
              <a:t>Attentional drive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6 gain control</a:t>
            </a:r>
          </a:p>
          <a:p>
            <a:r>
              <a:rPr lang="en-US" dirty="0"/>
              <a:t>(Olsen, </a:t>
            </a:r>
            <a:r>
              <a:rPr lang="en-US" dirty="0" err="1"/>
              <a:t>Bortone</a:t>
            </a:r>
            <a:r>
              <a:rPr lang="en-US" dirty="0"/>
              <a:t> et al)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 to Layer 4</a:t>
            </a:r>
          </a:p>
        </p:txBody>
      </p:sp>
    </p:spTree>
    <p:extLst>
      <p:ext uri="{BB962C8B-B14F-4D97-AF65-F5344CB8AC3E}">
        <p14:creationId xmlns:p14="http://schemas.microsoft.com/office/powerpoint/2010/main" val="39539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707285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Dynamics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481" y="1563688"/>
            <a:ext cx="4409286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0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backpropagation</a:t>
            </a:r>
          </a:p>
          <a:p>
            <a:r>
              <a:rPr lang="en-US" sz="2400" dirty="0"/>
              <a:t>Not psychological (where is that hand when you need it!?)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572125" y="915130"/>
            <a:ext cx="3505200" cy="728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Works:</a:t>
            </a:r>
          </a:p>
        </p:txBody>
      </p:sp>
    </p:spTree>
    <p:extLst>
      <p:ext uri="{BB962C8B-B14F-4D97-AF65-F5344CB8AC3E}">
        <p14:creationId xmlns:p14="http://schemas.microsoft.com/office/powerpoint/2010/main" val="28793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/>
              <a:t>Neuroscience: Hebbian</a:t>
            </a:r>
            <a:endParaRPr lang="en-US" sz="3086" dirty="0"/>
          </a:p>
        </p:txBody>
      </p:sp>
      <p:pic>
        <p:nvPicPr>
          <p:cNvPr id="5" name="Content Placeholder 4" descr="fig_ltp_data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4" y="1266825"/>
            <a:ext cx="4800601" cy="40299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Content Placeholder 4" descr="fig_ltpd_synapse.png">
            <a:extLst>
              <a:ext uri="{FF2B5EF4-FFF2-40B4-BE49-F238E27FC236}">
                <a16:creationId xmlns:a16="http://schemas.microsoft.com/office/drawing/2014/main" id="{50B8D1C8-2BE9-FC44-9495-99CCF9D676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0" r="-553"/>
          <a:stretch/>
        </p:blipFill>
        <p:spPr bwMode="auto">
          <a:xfrm>
            <a:off x="4886325" y="2028825"/>
            <a:ext cx="5029200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5608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6C32-3BF5-A64F-8EC0-4D1AFA1C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117600"/>
          </a:xfrm>
        </p:spPr>
        <p:txBody>
          <a:bodyPr/>
          <a:lstStyle/>
          <a:p>
            <a:r>
              <a:rPr lang="en-US" dirty="0"/>
              <a:t>Hebbian is too Dumb!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BA113-C160-DD4C-8859-F71D67388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5305425"/>
            <a:ext cx="9067799" cy="1560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Babies exhibit some serious active, theory-like learning abilities!</a:t>
            </a:r>
          </a:p>
          <a:p>
            <a:pPr marL="107916" indent="0">
              <a:buNone/>
            </a:pPr>
            <a:r>
              <a:rPr lang="en-US" dirty="0"/>
              <a:t>Not just passive soaking up of statistics..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38ADB-5311-524A-8A00-97E63CDE5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42" y="1647825"/>
            <a:ext cx="4882106" cy="293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F77C4-57C7-4E40-BAAF-1ED0861B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041" y="1419225"/>
            <a:ext cx="3429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03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1EF2-2E73-864E-B334-0CE731B6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1" y="1563688"/>
            <a:ext cx="8924925" cy="35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5A093-0CAB-F442-9DB7-B6DBAF78E18F}"/>
              </a:ext>
            </a:extLst>
          </p:cNvPr>
          <p:cNvSpPr txBox="1"/>
          <p:nvPr/>
        </p:nvSpPr>
        <p:spPr>
          <a:xfrm>
            <a:off x="1457325" y="1876425"/>
            <a:ext cx="2598788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“What works”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C690-EEAD-A246-A273-BDF98F20BEB5}"/>
              </a:ext>
            </a:extLst>
          </p:cNvPr>
          <p:cNvSpPr txBox="1"/>
          <p:nvPr/>
        </p:nvSpPr>
        <p:spPr>
          <a:xfrm>
            <a:off x="6029325" y="4314825"/>
            <a:ext cx="2385589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Neuroscience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7393E-E279-4046-B61E-763934F1D91C}"/>
              </a:ext>
            </a:extLst>
          </p:cNvPr>
          <p:cNvSpPr/>
          <p:nvPr/>
        </p:nvSpPr>
        <p:spPr bwMode="auto">
          <a:xfrm>
            <a:off x="4200525" y="2586673"/>
            <a:ext cx="1524000" cy="15240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39271" y="5694268"/>
            <a:ext cx="5211683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we get to “and”?</a:t>
            </a:r>
          </a:p>
        </p:txBody>
      </p:sp>
    </p:spTree>
    <p:extLst>
      <p:ext uri="{BB962C8B-B14F-4D97-AF65-F5344CB8AC3E}">
        <p14:creationId xmlns:p14="http://schemas.microsoft.com/office/powerpoint/2010/main" val="226946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7D94-DD93-6D4B-962B-5C971580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697ED-330E-8344-92EA-C5A6138C1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409825"/>
            <a:ext cx="9067799" cy="4349754"/>
          </a:xfrm>
        </p:spPr>
        <p:txBody>
          <a:bodyPr/>
          <a:lstStyle/>
          <a:p>
            <a:r>
              <a:rPr lang="en-US" dirty="0"/>
              <a:t>Computational level: </a:t>
            </a:r>
            <a:r>
              <a:rPr lang="en-US" i="1" dirty="0"/>
              <a:t>predictive learning</a:t>
            </a:r>
          </a:p>
          <a:p>
            <a:r>
              <a:rPr lang="en-US" dirty="0"/>
              <a:t>Implementational level: </a:t>
            </a:r>
            <a:r>
              <a:rPr lang="en-US" i="1" dirty="0"/>
              <a:t>thalamocortical loops</a:t>
            </a:r>
          </a:p>
          <a:p>
            <a:r>
              <a:rPr lang="en-US" dirty="0"/>
              <a:t>Functional level: </a:t>
            </a:r>
            <a:r>
              <a:rPr lang="en-US" i="1" dirty="0"/>
              <a:t>does it actually work?</a:t>
            </a:r>
          </a:p>
        </p:txBody>
      </p:sp>
    </p:spTree>
    <p:extLst>
      <p:ext uri="{BB962C8B-B14F-4D97-AF65-F5344CB8AC3E}">
        <p14:creationId xmlns:p14="http://schemas.microsoft.com/office/powerpoint/2010/main" val="180694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6F328-BC1C-5443-A418-8360E745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724025"/>
            <a:ext cx="2425700" cy="3352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EFAC537-598D-BF42-B6C6-E7D631FA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Helmholtz: Recognition by Synthesis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771B3-890A-B346-87D0-23DB788B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5" y="1726551"/>
            <a:ext cx="6295830" cy="4721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B4A8C-A4E4-ED45-899D-921CC44B5F6F}"/>
              </a:ext>
            </a:extLst>
          </p:cNvPr>
          <p:cNvSpPr txBox="1"/>
          <p:nvPr/>
        </p:nvSpPr>
        <p:spPr>
          <a:xfrm>
            <a:off x="503242" y="6611287"/>
            <a:ext cx="8723863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Auto-encoders, Bayesian models, Rao &amp; Ballard, </a:t>
            </a:r>
            <a:r>
              <a:rPr lang="en-US" sz="2400" dirty="0" err="1"/>
              <a:t>Friston</a:t>
            </a:r>
            <a:r>
              <a:rPr lang="en-US" sz="2400" dirty="0"/>
              <a:t> et al..</a:t>
            </a:r>
          </a:p>
        </p:txBody>
      </p:sp>
    </p:spTree>
    <p:extLst>
      <p:ext uri="{BB962C8B-B14F-4D97-AF65-F5344CB8AC3E}">
        <p14:creationId xmlns:p14="http://schemas.microsoft.com/office/powerpoint/2010/main" val="3664923692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9499</TotalTime>
  <Words>983</Words>
  <Application>Microsoft Macintosh PowerPoint</Application>
  <PresentationFormat>Custom</PresentationFormat>
  <Paragraphs>158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Symbol</vt:lpstr>
      <vt:lpstr>Times New Roman</vt:lpstr>
      <vt:lpstr>Wingdings</vt:lpstr>
      <vt:lpstr>ror_std_emerbrain</vt:lpstr>
      <vt:lpstr>Deep Predictive Learning in the Neocortex and Pulvinar</vt:lpstr>
      <vt:lpstr>Learning is an embarrassment…  (of potential riches!)</vt:lpstr>
      <vt:lpstr>PowerPoint Presentation</vt:lpstr>
      <vt:lpstr>PowerPoint Presentation</vt:lpstr>
      <vt:lpstr>Neuroscience: Hebbian</vt:lpstr>
      <vt:lpstr>Hebbian is too Dumb!</vt:lpstr>
      <vt:lpstr>PowerPoint Presentation</vt:lpstr>
      <vt:lpstr>Three Levels</vt:lpstr>
      <vt:lpstr>Helmholtz: Recognition by Synthesis</vt:lpstr>
      <vt:lpstr>PowerPoint Presentation</vt:lpstr>
      <vt:lpstr>The Predictive Bootstrap (Elman 1990; Elman, Bates, et al. 1996)</vt:lpstr>
      <vt:lpstr>Biologically, how does it work?</vt:lpstr>
      <vt:lpstr>“Standard” approach (Friston et al)</vt:lpstr>
      <vt:lpstr>Thalamocortical Loop Biology (Sherman &amp; Guillery, 2006)</vt:lpstr>
      <vt:lpstr>The Pulvinar = Projection Screen (c.f. Mumford, 1991 “blackboard”)</vt:lpstr>
      <vt:lpstr>Deep Predictive Learning</vt:lpstr>
      <vt:lpstr>Functionally: does it work?</vt:lpstr>
      <vt:lpstr>PowerPoint Presentation</vt:lpstr>
      <vt:lpstr>Model vs. Monkeys: Categories Emerge in Higher Layers</vt:lpstr>
      <vt:lpstr>Categories not in V1; Emerge in IT Obj Rec Pathway</vt:lpstr>
      <vt:lpstr>Model vs. Humans</vt:lpstr>
      <vt:lpstr>PowerPoint Presentation</vt:lpstr>
      <vt:lpstr>PowerPoint Presentation</vt:lpstr>
      <vt:lpstr>Predictive Remapping</vt:lpstr>
      <vt:lpstr>Key Biological Data</vt:lpstr>
      <vt:lpstr>Conclusions</vt:lpstr>
      <vt:lpstr>Key Diffs From Friston / Bayes</vt:lpstr>
      <vt:lpstr>Thanks To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Deep Attentional Dynamics (Reynolds &amp; Heeger, 2009; Grossberg, 1999)</vt:lpstr>
      <vt:lpstr>DeepLeabra Attentional Dynamics</vt:lpstr>
      <vt:lpstr>Attentional Dynamics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Microsoft Office User</cp:lastModifiedBy>
  <cp:revision>142</cp:revision>
  <dcterms:created xsi:type="dcterms:W3CDTF">2009-03-18T06:10:11Z</dcterms:created>
  <dcterms:modified xsi:type="dcterms:W3CDTF">2020-01-14T07:31:56Z</dcterms:modified>
</cp:coreProperties>
</file>